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6" r:id="rId2"/>
    <p:sldId id="256" r:id="rId3"/>
    <p:sldId id="267" r:id="rId4"/>
    <p:sldId id="259" r:id="rId5"/>
    <p:sldId id="257" r:id="rId6"/>
    <p:sldId id="258" r:id="rId7"/>
    <p:sldId id="260" r:id="rId8"/>
    <p:sldId id="261" r:id="rId9"/>
    <p:sldId id="262" r:id="rId10"/>
    <p:sldId id="263" r:id="rId11"/>
    <p:sldId id="264" r:id="rId12"/>
    <p:sldId id="265"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AE6337-1D6C-496C-A730-B949FBF94CD4}" type="datetimeFigureOut">
              <a:rPr lang="en-US" smtClean="0"/>
              <a:t>3/7/2018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299AED-3B25-428E-B0D3-F3684346100A}" type="slidenum">
              <a:rPr lang="en-US" smtClean="0"/>
              <a:t>‹#›</a:t>
            </a:fld>
            <a:endParaRPr lang="en-US"/>
          </a:p>
        </p:txBody>
      </p:sp>
    </p:spTree>
    <p:extLst>
      <p:ext uri="{BB962C8B-B14F-4D97-AF65-F5344CB8AC3E}">
        <p14:creationId xmlns:p14="http://schemas.microsoft.com/office/powerpoint/2010/main" val="4018429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9299AED-3B25-428E-B0D3-F3684346100A}" type="slidenum">
              <a:rPr lang="en-US" smtClean="0"/>
              <a:t>1</a:t>
            </a:fld>
            <a:endParaRPr lang="en-US"/>
          </a:p>
        </p:txBody>
      </p:sp>
    </p:spTree>
    <p:extLst>
      <p:ext uri="{BB962C8B-B14F-4D97-AF65-F5344CB8AC3E}">
        <p14:creationId xmlns:p14="http://schemas.microsoft.com/office/powerpoint/2010/main" val="2508274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Continuous</a:t>
            </a:r>
            <a:r>
              <a:rPr lang="en-US" baseline="0" dirty="0" smtClean="0"/>
              <a:t> process improvement application takes into consideration the presented opportunities for improving the quality of work and reducing wastes at the working place. The system helps businesses in improving their performance as well as boosting the morale of employees</a:t>
            </a:r>
            <a:endParaRPr lang="en-US" dirty="0"/>
          </a:p>
        </p:txBody>
      </p:sp>
      <p:sp>
        <p:nvSpPr>
          <p:cNvPr id="4" name="Slide Number Placeholder 3"/>
          <p:cNvSpPr>
            <a:spLocks noGrp="1"/>
          </p:cNvSpPr>
          <p:nvPr>
            <p:ph type="sldNum" sz="quarter" idx="10"/>
          </p:nvPr>
        </p:nvSpPr>
        <p:spPr/>
        <p:txBody>
          <a:bodyPr/>
          <a:lstStyle/>
          <a:p>
            <a:fld id="{09299AED-3B25-428E-B0D3-F3684346100A}" type="slidenum">
              <a:rPr lang="en-US" smtClean="0"/>
              <a:t>2</a:t>
            </a:fld>
            <a:endParaRPr lang="en-US"/>
          </a:p>
        </p:txBody>
      </p:sp>
    </p:spTree>
    <p:extLst>
      <p:ext uri="{BB962C8B-B14F-4D97-AF65-F5344CB8AC3E}">
        <p14:creationId xmlns:p14="http://schemas.microsoft.com/office/powerpoint/2010/main" val="2803806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Furthermore,</a:t>
            </a:r>
            <a:r>
              <a:rPr lang="en-US" baseline="0" dirty="0" smtClean="0"/>
              <a:t> the system enhances the customer care services as well as reducing time and cost effects.</a:t>
            </a:r>
            <a:endParaRPr lang="en-US" dirty="0"/>
          </a:p>
        </p:txBody>
      </p:sp>
      <p:sp>
        <p:nvSpPr>
          <p:cNvPr id="4" name="Slide Number Placeholder 3"/>
          <p:cNvSpPr>
            <a:spLocks noGrp="1"/>
          </p:cNvSpPr>
          <p:nvPr>
            <p:ph type="sldNum" sz="quarter" idx="10"/>
          </p:nvPr>
        </p:nvSpPr>
        <p:spPr/>
        <p:txBody>
          <a:bodyPr/>
          <a:lstStyle/>
          <a:p>
            <a:fld id="{09299AED-3B25-428E-B0D3-F3684346100A}" type="slidenum">
              <a:rPr lang="en-US" smtClean="0"/>
              <a:t>3</a:t>
            </a:fld>
            <a:endParaRPr lang="en-US"/>
          </a:p>
        </p:txBody>
      </p:sp>
    </p:spTree>
    <p:extLst>
      <p:ext uri="{BB962C8B-B14F-4D97-AF65-F5344CB8AC3E}">
        <p14:creationId xmlns:p14="http://schemas.microsoft.com/office/powerpoint/2010/main" val="2824609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More research affirms that the system enables the performance</a:t>
            </a:r>
            <a:r>
              <a:rPr lang="en-US" baseline="0" dirty="0" smtClean="0"/>
              <a:t> improvement through shifting deadlines, changing priorities and complexities with opportunities for </a:t>
            </a:r>
            <a:r>
              <a:rPr lang="en-US" baseline="0" dirty="0" err="1" smtClean="0"/>
              <a:t>immprovement</a:t>
            </a:r>
            <a:endParaRPr lang="en-US" dirty="0"/>
          </a:p>
        </p:txBody>
      </p:sp>
      <p:sp>
        <p:nvSpPr>
          <p:cNvPr id="4" name="Slide Number Placeholder 3"/>
          <p:cNvSpPr>
            <a:spLocks noGrp="1"/>
          </p:cNvSpPr>
          <p:nvPr>
            <p:ph type="sldNum" sz="quarter" idx="10"/>
          </p:nvPr>
        </p:nvSpPr>
        <p:spPr/>
        <p:txBody>
          <a:bodyPr/>
          <a:lstStyle/>
          <a:p>
            <a:fld id="{09299AED-3B25-428E-B0D3-F3684346100A}" type="slidenum">
              <a:rPr lang="en-US" smtClean="0"/>
              <a:t>4</a:t>
            </a:fld>
            <a:endParaRPr lang="en-US"/>
          </a:p>
        </p:txBody>
      </p:sp>
    </p:spTree>
    <p:extLst>
      <p:ext uri="{BB962C8B-B14F-4D97-AF65-F5344CB8AC3E}">
        <p14:creationId xmlns:p14="http://schemas.microsoft.com/office/powerpoint/2010/main" val="567076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model above illustrates the some of the basic elements entailed in the continuous</a:t>
            </a:r>
            <a:r>
              <a:rPr lang="en-US" baseline="0" dirty="0" smtClean="0"/>
              <a:t> improvement cycle.</a:t>
            </a:r>
            <a:endParaRPr lang="en-US" dirty="0"/>
          </a:p>
        </p:txBody>
      </p:sp>
      <p:sp>
        <p:nvSpPr>
          <p:cNvPr id="4" name="Slide Number Placeholder 3"/>
          <p:cNvSpPr>
            <a:spLocks noGrp="1"/>
          </p:cNvSpPr>
          <p:nvPr>
            <p:ph type="sldNum" sz="quarter" idx="10"/>
          </p:nvPr>
        </p:nvSpPr>
        <p:spPr/>
        <p:txBody>
          <a:bodyPr/>
          <a:lstStyle/>
          <a:p>
            <a:fld id="{09299AED-3B25-428E-B0D3-F3684346100A}" type="slidenum">
              <a:rPr lang="en-US" smtClean="0"/>
              <a:t>5</a:t>
            </a:fld>
            <a:endParaRPr lang="en-US"/>
          </a:p>
        </p:txBody>
      </p:sp>
    </p:spTree>
    <p:extLst>
      <p:ext uri="{BB962C8B-B14F-4D97-AF65-F5344CB8AC3E}">
        <p14:creationId xmlns:p14="http://schemas.microsoft.com/office/powerpoint/2010/main" val="504857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BPR takes</a:t>
            </a:r>
            <a:r>
              <a:rPr lang="en-US" baseline="0" dirty="0" smtClean="0"/>
              <a:t> into account the processes of rethinking and breaking down current process. Just like CPI, BPR aids the business to improve performance and cut the costs of operation</a:t>
            </a:r>
            <a:endParaRPr lang="en-US" dirty="0"/>
          </a:p>
        </p:txBody>
      </p:sp>
      <p:sp>
        <p:nvSpPr>
          <p:cNvPr id="4" name="Slide Number Placeholder 3"/>
          <p:cNvSpPr>
            <a:spLocks noGrp="1"/>
          </p:cNvSpPr>
          <p:nvPr>
            <p:ph type="sldNum" sz="quarter" idx="10"/>
          </p:nvPr>
        </p:nvSpPr>
        <p:spPr/>
        <p:txBody>
          <a:bodyPr/>
          <a:lstStyle/>
          <a:p>
            <a:fld id="{09299AED-3B25-428E-B0D3-F3684346100A}" type="slidenum">
              <a:rPr lang="en-US" smtClean="0"/>
              <a:t>6</a:t>
            </a:fld>
            <a:endParaRPr lang="en-US"/>
          </a:p>
        </p:txBody>
      </p:sp>
    </p:spTree>
    <p:extLst>
      <p:ext uri="{BB962C8B-B14F-4D97-AF65-F5344CB8AC3E}">
        <p14:creationId xmlns:p14="http://schemas.microsoft.com/office/powerpoint/2010/main" val="4280219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BPR incorporates</a:t>
            </a:r>
            <a:r>
              <a:rPr lang="en-US" baseline="0" dirty="0" smtClean="0"/>
              <a:t> information processing functions for the purpose of generating information. The system mostly operates by capturing data at the source</a:t>
            </a:r>
            <a:endParaRPr lang="en-US" dirty="0"/>
          </a:p>
        </p:txBody>
      </p:sp>
      <p:sp>
        <p:nvSpPr>
          <p:cNvPr id="4" name="Slide Number Placeholder 3"/>
          <p:cNvSpPr>
            <a:spLocks noGrp="1"/>
          </p:cNvSpPr>
          <p:nvPr>
            <p:ph type="sldNum" sz="quarter" idx="10"/>
          </p:nvPr>
        </p:nvSpPr>
        <p:spPr/>
        <p:txBody>
          <a:bodyPr/>
          <a:lstStyle/>
          <a:p>
            <a:fld id="{09299AED-3B25-428E-B0D3-F3684346100A}" type="slidenum">
              <a:rPr lang="en-US" smtClean="0"/>
              <a:t>7</a:t>
            </a:fld>
            <a:endParaRPr lang="en-US"/>
          </a:p>
        </p:txBody>
      </p:sp>
    </p:spTree>
    <p:extLst>
      <p:ext uri="{BB962C8B-B14F-4D97-AF65-F5344CB8AC3E}">
        <p14:creationId xmlns:p14="http://schemas.microsoft.com/office/powerpoint/2010/main" val="3117926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Both</a:t>
            </a:r>
            <a:r>
              <a:rPr lang="en-US" baseline="0" dirty="0" smtClean="0"/>
              <a:t> BPR and CPI systems are prone to effects of data evolution. For instance, the technological advancement renders them obsolete </a:t>
            </a:r>
            <a:r>
              <a:rPr lang="en-US" baseline="0" dirty="0" err="1" smtClean="0"/>
              <a:t>withtime</a:t>
            </a:r>
            <a:endParaRPr lang="en-US" dirty="0"/>
          </a:p>
        </p:txBody>
      </p:sp>
      <p:sp>
        <p:nvSpPr>
          <p:cNvPr id="4" name="Slide Number Placeholder 3"/>
          <p:cNvSpPr>
            <a:spLocks noGrp="1"/>
          </p:cNvSpPr>
          <p:nvPr>
            <p:ph type="sldNum" sz="quarter" idx="10"/>
          </p:nvPr>
        </p:nvSpPr>
        <p:spPr/>
        <p:txBody>
          <a:bodyPr/>
          <a:lstStyle/>
          <a:p>
            <a:fld id="{09299AED-3B25-428E-B0D3-F3684346100A}" type="slidenum">
              <a:rPr lang="en-US" smtClean="0"/>
              <a:t>8</a:t>
            </a:fld>
            <a:endParaRPr lang="en-US"/>
          </a:p>
        </p:txBody>
      </p:sp>
    </p:spTree>
    <p:extLst>
      <p:ext uri="{BB962C8B-B14F-4D97-AF65-F5344CB8AC3E}">
        <p14:creationId xmlns:p14="http://schemas.microsoft.com/office/powerpoint/2010/main" val="3752695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Furthermore, firms face competition due to rapid development and roll out of new products. However, data evolution may also improve CPI</a:t>
            </a:r>
            <a:r>
              <a:rPr lang="en-US" baseline="0" dirty="0" smtClean="0"/>
              <a:t> and BPR systems in the long run.</a:t>
            </a:r>
            <a:r>
              <a:rPr lang="en-US" dirty="0" smtClean="0"/>
              <a:t> </a:t>
            </a:r>
            <a:endParaRPr lang="en-US" dirty="0"/>
          </a:p>
        </p:txBody>
      </p:sp>
      <p:sp>
        <p:nvSpPr>
          <p:cNvPr id="4" name="Slide Number Placeholder 3"/>
          <p:cNvSpPr>
            <a:spLocks noGrp="1"/>
          </p:cNvSpPr>
          <p:nvPr>
            <p:ph type="sldNum" sz="quarter" idx="10"/>
          </p:nvPr>
        </p:nvSpPr>
        <p:spPr/>
        <p:txBody>
          <a:bodyPr/>
          <a:lstStyle/>
          <a:p>
            <a:fld id="{09299AED-3B25-428E-B0D3-F3684346100A}" type="slidenum">
              <a:rPr lang="en-US" smtClean="0"/>
              <a:t>9</a:t>
            </a:fld>
            <a:endParaRPr lang="en-US"/>
          </a:p>
        </p:txBody>
      </p:sp>
    </p:spTree>
    <p:extLst>
      <p:ext uri="{BB962C8B-B14F-4D97-AF65-F5344CB8AC3E}">
        <p14:creationId xmlns:p14="http://schemas.microsoft.com/office/powerpoint/2010/main" val="1727930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initiatives of CPI can be measured through the realization of the company’s goals which manifests</a:t>
            </a:r>
            <a:r>
              <a:rPr lang="en-US" baseline="0" dirty="0" smtClean="0"/>
              <a:t> through profit increment and cost reduction.</a:t>
            </a:r>
            <a:endParaRPr lang="en-US" dirty="0"/>
          </a:p>
        </p:txBody>
      </p:sp>
      <p:sp>
        <p:nvSpPr>
          <p:cNvPr id="4" name="Slide Number Placeholder 3"/>
          <p:cNvSpPr>
            <a:spLocks noGrp="1"/>
          </p:cNvSpPr>
          <p:nvPr>
            <p:ph type="sldNum" sz="quarter" idx="10"/>
          </p:nvPr>
        </p:nvSpPr>
        <p:spPr/>
        <p:txBody>
          <a:bodyPr/>
          <a:lstStyle/>
          <a:p>
            <a:fld id="{09299AED-3B25-428E-B0D3-F3684346100A}" type="slidenum">
              <a:rPr lang="en-US" smtClean="0"/>
              <a:t>10</a:t>
            </a:fld>
            <a:endParaRPr lang="en-US"/>
          </a:p>
        </p:txBody>
      </p:sp>
    </p:spTree>
    <p:extLst>
      <p:ext uri="{BB962C8B-B14F-4D97-AF65-F5344CB8AC3E}">
        <p14:creationId xmlns:p14="http://schemas.microsoft.com/office/powerpoint/2010/main" val="2365751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Comparatively, measuring</a:t>
            </a:r>
            <a:r>
              <a:rPr lang="en-US" baseline="0" dirty="0" smtClean="0"/>
              <a:t> the system initiatives entails observing accelerated innovations  as well as the enhanced quality of product service</a:t>
            </a:r>
            <a:endParaRPr lang="en-US" dirty="0"/>
          </a:p>
        </p:txBody>
      </p:sp>
      <p:sp>
        <p:nvSpPr>
          <p:cNvPr id="4" name="Slide Number Placeholder 3"/>
          <p:cNvSpPr>
            <a:spLocks noGrp="1"/>
          </p:cNvSpPr>
          <p:nvPr>
            <p:ph type="sldNum" sz="quarter" idx="10"/>
          </p:nvPr>
        </p:nvSpPr>
        <p:spPr/>
        <p:txBody>
          <a:bodyPr/>
          <a:lstStyle/>
          <a:p>
            <a:fld id="{09299AED-3B25-428E-B0D3-F3684346100A}" type="slidenum">
              <a:rPr lang="en-US" smtClean="0"/>
              <a:t>11</a:t>
            </a:fld>
            <a:endParaRPr lang="en-US"/>
          </a:p>
        </p:txBody>
      </p:sp>
    </p:spTree>
    <p:extLst>
      <p:ext uri="{BB962C8B-B14F-4D97-AF65-F5344CB8AC3E}">
        <p14:creationId xmlns:p14="http://schemas.microsoft.com/office/powerpoint/2010/main" val="3739969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EE2228D-97FF-4DE1-9CE9-0E9B8102879F}" type="datetimeFigureOut">
              <a:rPr lang="en-US" smtClean="0"/>
              <a:t>3/7/2018</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3F403C20-E880-446A-965A-30FC1B60298E}"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EE2228D-97FF-4DE1-9CE9-0E9B8102879F}"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403C20-E880-446A-965A-30FC1B60298E}"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EE2228D-97FF-4DE1-9CE9-0E9B8102879F}"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403C20-E880-446A-965A-30FC1B60298E}"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EE2228D-97FF-4DE1-9CE9-0E9B8102879F}" type="datetimeFigureOut">
              <a:rPr lang="en-US" smtClean="0"/>
              <a:t>3/7/2018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403C20-E880-446A-965A-30FC1B60298E}"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EE2228D-97FF-4DE1-9CE9-0E9B8102879F}" type="datetimeFigureOut">
              <a:rPr lang="en-US" smtClean="0"/>
              <a:t>3/7/2018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F403C20-E880-446A-965A-30FC1B60298E}"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EE2228D-97FF-4DE1-9CE9-0E9B8102879F}" type="datetimeFigureOut">
              <a:rPr lang="en-US" smtClean="0"/>
              <a:t>3/7/2018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F403C20-E880-446A-965A-30FC1B60298E}"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E2228D-97FF-4DE1-9CE9-0E9B8102879F}" type="datetimeFigureOut">
              <a:rPr lang="en-US" smtClean="0"/>
              <a:t>3/7/2018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F403C20-E880-446A-965A-30FC1B60298E}"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EE2228D-97FF-4DE1-9CE9-0E9B8102879F}" type="datetimeFigureOut">
              <a:rPr lang="en-US" smtClean="0"/>
              <a:t>3/7/2018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403C20-E880-446A-965A-30FC1B60298E}"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EE2228D-97FF-4DE1-9CE9-0E9B8102879F}" type="datetimeFigureOut">
              <a:rPr lang="en-US" smtClean="0"/>
              <a:t>3/7/2018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3F403C20-E880-446A-965A-30FC1B60298E}" type="slidenum">
              <a:rPr lang="en-US" smtClean="0"/>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EE2228D-97FF-4DE1-9CE9-0E9B8102879F}"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403C20-E880-446A-965A-30FC1B60298E}"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EE2228D-97FF-4DE1-9CE9-0E9B8102879F}"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403C20-E880-446A-965A-30FC1B60298E}"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EE2228D-97FF-4DE1-9CE9-0E9B8102879F}" type="datetimeFigureOut">
              <a:rPr lang="en-US" smtClean="0"/>
              <a:t>3/7/2018</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F403C20-E880-446A-965A-30FC1B60298E}"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4000" dirty="0" smtClean="0">
                <a:latin typeface="Times New Roman" pitchFamily="18" charset="0"/>
                <a:cs typeface="Times New Roman" pitchFamily="18" charset="0"/>
              </a:rPr>
              <a:t>How to Improve Performance in 3com Business </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pPr algn="ctr"/>
            <a:r>
              <a:rPr lang="en-US" dirty="0" smtClean="0">
                <a:solidFill>
                  <a:schemeClr val="tx1"/>
                </a:solidFill>
                <a:latin typeface="Times New Roman" pitchFamily="18" charset="0"/>
                <a:cs typeface="Times New Roman" pitchFamily="18" charset="0"/>
              </a:rPr>
              <a:t>Name</a:t>
            </a:r>
          </a:p>
          <a:p>
            <a:pPr algn="ctr"/>
            <a:r>
              <a:rPr lang="en-US" dirty="0" smtClean="0">
                <a:solidFill>
                  <a:schemeClr val="tx1"/>
                </a:solidFill>
                <a:latin typeface="Times New Roman" pitchFamily="18" charset="0"/>
                <a:cs typeface="Times New Roman" pitchFamily="18" charset="0"/>
              </a:rPr>
              <a:t>Institutional Affiliation</a:t>
            </a:r>
          </a:p>
          <a:p>
            <a:pPr algn="ctr"/>
            <a:r>
              <a:rPr lang="en-US" dirty="0" smtClean="0">
                <a:solidFill>
                  <a:schemeClr val="tx1"/>
                </a:solidFill>
                <a:latin typeface="Times New Roman" pitchFamily="18" charset="0"/>
                <a:cs typeface="Times New Roman" pitchFamily="18" charset="0"/>
              </a:rPr>
              <a:t>Date</a:t>
            </a:r>
          </a:p>
          <a:p>
            <a:endParaRPr lang="en-US" dirty="0"/>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066799"/>
          </a:xfrm>
        </p:spPr>
        <p:txBody>
          <a:bodyPr>
            <a:normAutofit fontScale="90000"/>
          </a:bodyPr>
          <a:lstStyle/>
          <a:p>
            <a:pPr algn="ctr"/>
            <a:r>
              <a:rPr lang="en-US" dirty="0" smtClean="0">
                <a:latin typeface="Times New Roman" pitchFamily="18" charset="0"/>
                <a:cs typeface="Times New Roman" pitchFamily="18" charset="0"/>
              </a:rPr>
              <a:t>Continuous Process Improvement Application in 3Com</a:t>
            </a:r>
            <a:endParaRPr lang="en-US" dirty="0"/>
          </a:p>
        </p:txBody>
      </p:sp>
      <p:sp>
        <p:nvSpPr>
          <p:cNvPr id="3" name="Subtitle 2"/>
          <p:cNvSpPr>
            <a:spLocks noGrp="1"/>
          </p:cNvSpPr>
          <p:nvPr>
            <p:ph type="subTitle" idx="1"/>
          </p:nvPr>
        </p:nvSpPr>
        <p:spPr>
          <a:xfrm>
            <a:off x="609600" y="1600200"/>
            <a:ext cx="8001000" cy="4953000"/>
          </a:xfrm>
        </p:spPr>
        <p:txBody>
          <a:bodyPr>
            <a:normAutofit lnSpcReduction="10000"/>
          </a:bodyPr>
          <a:lstStyle/>
          <a:p>
            <a:pPr algn="l">
              <a:lnSpc>
                <a:spcPct val="150000"/>
              </a:lnSpc>
              <a:buFont typeface="Wingdings" pitchFamily="2" charset="2"/>
              <a:buChar char="Ø"/>
            </a:pPr>
            <a:r>
              <a:rPr lang="en-US" dirty="0" smtClean="0">
                <a:solidFill>
                  <a:schemeClr val="tx1"/>
                </a:solidFill>
                <a:latin typeface="Times New Roman" pitchFamily="18" charset="0"/>
                <a:cs typeface="Times New Roman" pitchFamily="18" charset="0"/>
              </a:rPr>
              <a:t>Refers</a:t>
            </a:r>
            <a:r>
              <a:rPr lang="en-US" dirty="0" smtClean="0">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to a method for discovering opportunities for improving work and reducing wastes.</a:t>
            </a:r>
          </a:p>
          <a:p>
            <a:pPr algn="l">
              <a:lnSpc>
                <a:spcPct val="150000"/>
              </a:lnSpc>
              <a:buFont typeface="Wingdings" pitchFamily="2" charset="2"/>
              <a:buChar char="Ø"/>
            </a:pPr>
            <a:r>
              <a:rPr lang="en-US" dirty="0" smtClean="0">
                <a:solidFill>
                  <a:schemeClr val="tx1"/>
                </a:solidFill>
                <a:latin typeface="Times New Roman" pitchFamily="18" charset="0"/>
                <a:cs typeface="Times New Roman" pitchFamily="18" charset="0"/>
              </a:rPr>
              <a:t>The process is believed to have been formulized by Agile in business and manufacturing.</a:t>
            </a:r>
          </a:p>
          <a:p>
            <a:pPr algn="l">
              <a:lnSpc>
                <a:spcPct val="150000"/>
              </a:lnSpc>
              <a:buFont typeface="Wingdings" pitchFamily="2" charset="2"/>
              <a:buChar char="Ø"/>
            </a:pPr>
            <a:r>
              <a:rPr lang="en-US" dirty="0">
                <a:solidFill>
                  <a:schemeClr val="tx1"/>
                </a:solidFill>
                <a:latin typeface="Times New Roman" pitchFamily="18" charset="0"/>
                <a:cs typeface="Times New Roman" pitchFamily="18" charset="0"/>
              </a:rPr>
              <a:t>Business can improve their performance through:</a:t>
            </a:r>
          </a:p>
          <a:p>
            <a:pPr algn="l">
              <a:lnSpc>
                <a:spcPct val="150000"/>
              </a:lnSpc>
              <a:buFont typeface="Arial" pitchFamily="34" charset="0"/>
              <a:buChar char="•"/>
            </a:pPr>
            <a:r>
              <a:rPr lang="en-US" dirty="0">
                <a:solidFill>
                  <a:schemeClr val="tx1"/>
                </a:solidFill>
                <a:latin typeface="Times New Roman" pitchFamily="18" charset="0"/>
                <a:cs typeface="Times New Roman" pitchFamily="18" charset="0"/>
              </a:rPr>
              <a:t>Using the model as a guideline to execute their </a:t>
            </a:r>
            <a:r>
              <a:rPr lang="en-US" dirty="0" smtClean="0">
                <a:solidFill>
                  <a:schemeClr val="tx1"/>
                </a:solidFill>
                <a:latin typeface="Times New Roman" pitchFamily="18" charset="0"/>
                <a:cs typeface="Times New Roman" pitchFamily="18" charset="0"/>
              </a:rPr>
              <a:t>	operations.            Focus </a:t>
            </a:r>
            <a:r>
              <a:rPr lang="en-US" dirty="0">
                <a:solidFill>
                  <a:schemeClr val="tx1"/>
                </a:solidFill>
                <a:latin typeface="Times New Roman" pitchFamily="18" charset="0"/>
                <a:cs typeface="Times New Roman" pitchFamily="18" charset="0"/>
              </a:rPr>
              <a:t>more on the formal techniques to process management and project such as Lean/Agile methodologies</a:t>
            </a:r>
          </a:p>
          <a:p>
            <a:pPr algn="l"/>
            <a:endParaRPr lang="en-US" sz="2600" dirty="0" smtClean="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a:t>
            </a:r>
            <a:endParaRPr lang="en-US" dirty="0"/>
          </a:p>
        </p:txBody>
      </p:sp>
      <p:sp>
        <p:nvSpPr>
          <p:cNvPr id="3" name="Content Placeholder 2"/>
          <p:cNvSpPr>
            <a:spLocks noGrp="1"/>
          </p:cNvSpPr>
          <p:nvPr>
            <p:ph idx="1"/>
          </p:nvPr>
        </p:nvSpPr>
        <p:spPr/>
        <p:txBody>
          <a:bodyPr/>
          <a:lstStyle/>
          <a:p>
            <a:pPr lvl="1">
              <a:lnSpc>
                <a:spcPct val="150000"/>
              </a:lnSpc>
              <a:buFont typeface="Arial" pitchFamily="34" charset="0"/>
              <a:buChar char="•"/>
            </a:pPr>
            <a:r>
              <a:rPr lang="en-US" dirty="0" smtClean="0">
                <a:latin typeface="Times New Roman" pitchFamily="18" charset="0"/>
                <a:cs typeface="Times New Roman" pitchFamily="18" charset="0"/>
              </a:rPr>
              <a:t>Combine both Kaizen  and Kanban to enable a continuous improvement through visualization of workflow</a:t>
            </a:r>
          </a:p>
          <a:p>
            <a:pPr lvl="1">
              <a:lnSpc>
                <a:spcPct val="150000"/>
              </a:lnSpc>
              <a:buFont typeface="Arial" pitchFamily="34" charset="0"/>
              <a:buChar char="•"/>
            </a:pPr>
            <a:r>
              <a:rPr lang="en-US" dirty="0" smtClean="0">
                <a:latin typeface="Times New Roman" pitchFamily="18" charset="0"/>
                <a:cs typeface="Times New Roman" pitchFamily="18" charset="0"/>
              </a:rPr>
              <a:t>Taking a continuous improvement as a fundamental focus to enhance customer care service values and waste reduction in form of time and cost effects</a:t>
            </a:r>
          </a:p>
          <a:p>
            <a:endParaRPr lang="en-US" dirty="0"/>
          </a:p>
        </p:txBody>
      </p:sp>
    </p:spTree>
  </p:cSld>
  <p:clrMapOvr>
    <a:masterClrMapping/>
  </p:clrMapOvr>
  <p:transition>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a:t>
            </a:r>
            <a:endParaRPr lang="en-US" dirty="0"/>
          </a:p>
        </p:txBody>
      </p:sp>
      <p:sp>
        <p:nvSpPr>
          <p:cNvPr id="3" name="Content Placeholder 2"/>
          <p:cNvSpPr>
            <a:spLocks noGrp="1"/>
          </p:cNvSpPr>
          <p:nvPr>
            <p:ph idx="1"/>
          </p:nvPr>
        </p:nvSpPr>
        <p:spPr/>
        <p:txBody>
          <a:bodyPr/>
          <a:lstStyle/>
          <a:p>
            <a:r>
              <a:rPr lang="en-US" sz="2800" dirty="0">
                <a:latin typeface="Times New Roman" pitchFamily="18" charset="0"/>
                <a:cs typeface="Times New Roman" pitchFamily="18" charset="0"/>
              </a:rPr>
              <a:t>Enable efficient workflow that saves money and time through:</a:t>
            </a:r>
          </a:p>
          <a:p>
            <a:r>
              <a:rPr lang="en-US" sz="2800" dirty="0">
                <a:latin typeface="Times New Roman" pitchFamily="18" charset="0"/>
                <a:cs typeface="Times New Roman" pitchFamily="18" charset="0"/>
              </a:rPr>
              <a:t>Shifting deadlines</a:t>
            </a:r>
          </a:p>
          <a:p>
            <a:r>
              <a:rPr lang="en-US" sz="2800" dirty="0">
                <a:latin typeface="Times New Roman" pitchFamily="18" charset="0"/>
                <a:cs typeface="Times New Roman" pitchFamily="18" charset="0"/>
              </a:rPr>
              <a:t>Changing priorities</a:t>
            </a:r>
          </a:p>
          <a:p>
            <a:r>
              <a:rPr lang="en-US" sz="2800" dirty="0">
                <a:latin typeface="Times New Roman" pitchFamily="18" charset="0"/>
                <a:cs typeface="Times New Roman" pitchFamily="18" charset="0"/>
              </a:rPr>
              <a:t> fill other complexities with opportunities </a:t>
            </a:r>
            <a:r>
              <a:rPr lang="en-US" sz="2800" dirty="0" smtClean="0">
                <a:latin typeface="Times New Roman" pitchFamily="18" charset="0"/>
                <a:cs typeface="Times New Roman" pitchFamily="18" charset="0"/>
              </a:rPr>
              <a:t>for improvement</a:t>
            </a:r>
            <a:endParaRPr lang="en-US" sz="2800" dirty="0">
              <a:latin typeface="Times New Roman" pitchFamily="18" charset="0"/>
              <a:cs typeface="Times New Roman" pitchFamily="18" charset="0"/>
            </a:endParaRPr>
          </a:p>
          <a:p>
            <a:pPr>
              <a:buNone/>
            </a:pPr>
            <a:r>
              <a:rPr lang="en-US" sz="2800" dirty="0">
                <a:latin typeface="Times New Roman" pitchFamily="18" charset="0"/>
                <a:cs typeface="Times New Roman" pitchFamily="18" charset="0"/>
              </a:rPr>
              <a:t> </a:t>
            </a:r>
          </a:p>
          <a:p>
            <a:endParaRPr lang="en-US" dirty="0"/>
          </a:p>
        </p:txBody>
      </p:sp>
    </p:spTree>
  </p:cSld>
  <p:clrMapOvr>
    <a:masterClrMapping/>
  </p:clrMapOvr>
  <p:transition>
    <p:pull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a:t>
            </a:r>
            <a:endParaRPr lang="en-US" dirty="0"/>
          </a:p>
        </p:txBody>
      </p:sp>
      <p:pic>
        <p:nvPicPr>
          <p:cNvPr id="1026" name="Picture 2"/>
          <p:cNvPicPr>
            <a:picLocks noGrp="1" noChangeAspect="1" noChangeArrowheads="1"/>
          </p:cNvPicPr>
          <p:nvPr>
            <p:ph idx="1"/>
          </p:nvPr>
        </p:nvPicPr>
        <p:blipFill>
          <a:blip r:embed="rId3"/>
          <a:stretch>
            <a:fillRect/>
          </a:stretch>
        </p:blipFill>
        <p:spPr bwMode="auto">
          <a:xfrm>
            <a:off x="2209800" y="2024856"/>
            <a:ext cx="4724400" cy="4210050"/>
          </a:xfrm>
          <a:prstGeom prst="rect">
            <a:avLst/>
          </a:prstGeom>
          <a:noFill/>
          <a:ln w="9525">
            <a:noFill/>
            <a:miter lim="800000"/>
            <a:headEnd/>
            <a:tailEnd/>
          </a:ln>
          <a:effectLst/>
        </p:spPr>
      </p:pic>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Times New Roman" pitchFamily="18" charset="0"/>
                <a:cs typeface="Times New Roman" pitchFamily="18" charset="0"/>
              </a:rPr>
              <a:t>Business Process Reengineering Application in 3Com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a:latin typeface="Times New Roman" pitchFamily="18" charset="0"/>
                <a:cs typeface="Times New Roman" pitchFamily="18" charset="0"/>
              </a:rPr>
              <a:t>The ideology of business reengineering (BPR) refers to rethinking and breaking down existing processes.</a:t>
            </a:r>
          </a:p>
          <a:p>
            <a:r>
              <a:rPr lang="en-US" sz="2400" dirty="0">
                <a:latin typeface="Times New Roman" pitchFamily="18" charset="0"/>
                <a:cs typeface="Times New Roman" pitchFamily="18" charset="0"/>
              </a:rPr>
              <a:t>Allows the business to improve productivity and reduce costs through efficient and newer processes</a:t>
            </a:r>
          </a:p>
          <a:p>
            <a:r>
              <a:rPr lang="en-US" sz="2400" dirty="0">
                <a:latin typeface="Times New Roman" pitchFamily="18" charset="0"/>
                <a:cs typeface="Times New Roman" pitchFamily="18" charset="0"/>
              </a:rPr>
              <a:t>Business can be improved by BPR through:</a:t>
            </a:r>
          </a:p>
          <a:p>
            <a:r>
              <a:rPr lang="en-US" sz="2400" dirty="0">
                <a:latin typeface="Times New Roman" pitchFamily="18" charset="0"/>
                <a:cs typeface="Times New Roman" pitchFamily="18" charset="0"/>
              </a:rPr>
              <a:t>Organizing around the outcomes and assume tasks</a:t>
            </a:r>
          </a:p>
          <a:p>
            <a:r>
              <a:rPr lang="en-US" sz="2400" dirty="0">
                <a:latin typeface="Times New Roman" pitchFamily="18" charset="0"/>
                <a:cs typeface="Times New Roman" pitchFamily="18" charset="0"/>
              </a:rPr>
              <a:t>Locate all processes in the business and prioritize them in order of redesign </a:t>
            </a:r>
            <a:r>
              <a:rPr lang="en-US" sz="2400" dirty="0" smtClean="0">
                <a:latin typeface="Times New Roman" pitchFamily="18" charset="0"/>
                <a:cs typeface="Times New Roman" pitchFamily="18" charset="0"/>
              </a:rPr>
              <a:t>urgency</a:t>
            </a:r>
            <a:endParaRPr lang="en-US" sz="2400" dirty="0">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a:t>
            </a:r>
            <a:endParaRPr lang="en-US" dirty="0"/>
          </a:p>
        </p:txBody>
      </p:sp>
      <p:sp>
        <p:nvSpPr>
          <p:cNvPr id="3" name="Content Placeholder 2"/>
          <p:cNvSpPr>
            <a:spLocks noGrp="1"/>
          </p:cNvSpPr>
          <p:nvPr>
            <p:ph idx="1"/>
          </p:nvPr>
        </p:nvSpPr>
        <p:spPr/>
        <p:txBody>
          <a:bodyPr>
            <a:normAutofit/>
          </a:bodyPr>
          <a:lstStyle/>
          <a:p>
            <a:r>
              <a:rPr lang="en-US" sz="2600" dirty="0" smtClean="0">
                <a:latin typeface="Times New Roman" pitchFamily="18" charset="0"/>
                <a:cs typeface="Times New Roman" pitchFamily="18" charset="0"/>
              </a:rPr>
              <a:t>Adopt information processing functions into ideal work that generates the information</a:t>
            </a:r>
          </a:p>
          <a:p>
            <a:r>
              <a:rPr lang="en-US" sz="2600" dirty="0" smtClean="0">
                <a:latin typeface="Times New Roman" pitchFamily="18" charset="0"/>
                <a:cs typeface="Times New Roman" pitchFamily="18" charset="0"/>
              </a:rPr>
              <a:t>Through treating geographically distributed resources as if they were centralized</a:t>
            </a:r>
          </a:p>
          <a:p>
            <a:r>
              <a:rPr lang="en-US" sz="2600" dirty="0" smtClean="0">
                <a:latin typeface="Times New Roman" pitchFamily="18" charset="0"/>
                <a:cs typeface="Times New Roman" pitchFamily="18" charset="0"/>
              </a:rPr>
              <a:t>Connect parallel operations in the workflow rather than integrating their outcomes</a:t>
            </a:r>
          </a:p>
          <a:p>
            <a:r>
              <a:rPr lang="en-US" sz="2600" dirty="0" smtClean="0">
                <a:latin typeface="Times New Roman" pitchFamily="18" charset="0"/>
                <a:cs typeface="Times New Roman" pitchFamily="18" charset="0"/>
              </a:rPr>
              <a:t>Place the decision point where the task is performed, and construct control into the process</a:t>
            </a:r>
          </a:p>
          <a:p>
            <a:r>
              <a:rPr lang="en-US" sz="2600" dirty="0" smtClean="0">
                <a:latin typeface="Times New Roman" pitchFamily="18" charset="0"/>
                <a:cs typeface="Times New Roman" pitchFamily="18" charset="0"/>
              </a:rPr>
              <a:t>Capture data once at the source</a:t>
            </a:r>
          </a:p>
          <a:p>
            <a:endParaRPr lang="en-US" dirty="0"/>
          </a:p>
        </p:txBody>
      </p:sp>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latin typeface="Times New Roman" pitchFamily="18" charset="0"/>
                <a:cs typeface="Times New Roman" pitchFamily="18" charset="0"/>
              </a:rPr>
              <a:t>Impact of data evolution on the CPI and BPR Systems in 3Com</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sz="3600" dirty="0">
                <a:latin typeface="Times New Roman" pitchFamily="18" charset="0"/>
                <a:cs typeface="Times New Roman" pitchFamily="18" charset="0"/>
              </a:rPr>
              <a:t>The evolution of data may impact </a:t>
            </a:r>
            <a:r>
              <a:rPr lang="en-US" sz="3600" dirty="0" smtClean="0">
                <a:latin typeface="Times New Roman" pitchFamily="18" charset="0"/>
                <a:cs typeface="Times New Roman" pitchFamily="18" charset="0"/>
              </a:rPr>
              <a:t>both CPI and BPI systems </a:t>
            </a:r>
            <a:r>
              <a:rPr lang="en-US" sz="3600" dirty="0">
                <a:latin typeface="Times New Roman" pitchFamily="18" charset="0"/>
                <a:cs typeface="Times New Roman" pitchFamily="18" charset="0"/>
              </a:rPr>
              <a:t>in the following way</a:t>
            </a:r>
          </a:p>
          <a:p>
            <a:r>
              <a:rPr lang="en-US" sz="3600" dirty="0">
                <a:latin typeface="Times New Roman" pitchFamily="18" charset="0"/>
                <a:cs typeface="Times New Roman" pitchFamily="18" charset="0"/>
              </a:rPr>
              <a:t>The system may become obsolete due to dynamic nature of technology, for instance, firms may opt to adopt new technology</a:t>
            </a:r>
          </a:p>
          <a:p>
            <a:r>
              <a:rPr lang="en-US" sz="3600" dirty="0">
                <a:latin typeface="Times New Roman" pitchFamily="18" charset="0"/>
                <a:cs typeface="Times New Roman" pitchFamily="18" charset="0"/>
              </a:rPr>
              <a:t>The role of information and technology as well as software may change due to need for new innovations at the production level of firms</a:t>
            </a:r>
          </a:p>
          <a:p>
            <a:endParaRPr lang="en-US" dirty="0"/>
          </a:p>
        </p:txBody>
      </p:sp>
    </p:spTree>
  </p:cSld>
  <p:clrMapOvr>
    <a:masterClrMapping/>
  </p:clrMapOvr>
  <p:transition>
    <p:whee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a:t>
            </a: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Firms may face competition due to rapid development and roll out of new products. For instance, firms that may fail to adjust to new systems may be faced out of their respective industries</a:t>
            </a:r>
          </a:p>
          <a:p>
            <a:r>
              <a:rPr lang="en-US" dirty="0" smtClean="0">
                <a:latin typeface="Times New Roman" pitchFamily="18" charset="0"/>
                <a:cs typeface="Times New Roman" pitchFamily="18" charset="0"/>
              </a:rPr>
              <a:t>Data evolution may also improve the efficiency of these systems due to new innovations</a:t>
            </a:r>
          </a:p>
          <a:p>
            <a:endParaRPr lang="en-US" dirty="0"/>
          </a:p>
        </p:txBody>
      </p:sp>
    </p:spTree>
  </p:cSld>
  <p:clrMapOvr>
    <a:masterClrMapping/>
  </p:clrMapOvr>
  <p:transition>
    <p:split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latin typeface="Times New Roman" pitchFamily="18" charset="0"/>
                <a:cs typeface="Times New Roman" pitchFamily="18" charset="0"/>
              </a:rPr>
              <a:t>Measuring the initiative of Continuous Processing improvement in 3Com</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a:t>The improvement initiative of CPI to a company can be measured in the following ways:</a:t>
            </a:r>
          </a:p>
          <a:p>
            <a:r>
              <a:rPr lang="en-US" dirty="0"/>
              <a:t>Through the ability of the business to meet its objectives of:</a:t>
            </a:r>
          </a:p>
          <a:p>
            <a:r>
              <a:rPr lang="en-US" dirty="0"/>
              <a:t>Increasing profits</a:t>
            </a:r>
          </a:p>
          <a:p>
            <a:r>
              <a:rPr lang="en-US" dirty="0"/>
              <a:t>Reducing costs</a:t>
            </a:r>
          </a:p>
          <a:p>
            <a:endParaRPr lang="en-US" dirty="0"/>
          </a:p>
        </p:txBody>
      </p:sp>
    </p:spTree>
  </p:cSld>
  <p:clrMapOvr>
    <a:masterClrMapping/>
  </p:clrMapOvr>
  <p:transition>
    <p:strip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itchFamily="18" charset="0"/>
                <a:cs typeface="Times New Roman" pitchFamily="18" charset="0"/>
              </a:rPr>
              <a:t>Cont’</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Accelerating innovation</a:t>
            </a:r>
          </a:p>
          <a:p>
            <a:r>
              <a:rPr lang="en-US" dirty="0" smtClean="0"/>
              <a:t>Enhance quality of product service</a:t>
            </a:r>
          </a:p>
          <a:p>
            <a:r>
              <a:rPr lang="en-US" dirty="0" smtClean="0"/>
              <a:t>Enhanced or improved safety in the production</a:t>
            </a:r>
          </a:p>
          <a:p>
            <a:r>
              <a:rPr lang="en-US" dirty="0" smtClean="0"/>
              <a:t>Effective business customer satisfaction</a:t>
            </a:r>
          </a:p>
          <a:p>
            <a:r>
              <a:rPr lang="en-US" dirty="0" smtClean="0"/>
              <a:t>Improved working morale among the employees</a:t>
            </a:r>
          </a:p>
          <a:p>
            <a:endParaRPr lang="en-US" dirty="0"/>
          </a:p>
        </p:txBody>
      </p:sp>
    </p:spTree>
  </p:cSld>
  <p:clrMapOvr>
    <a:masterClrMapping/>
  </p:clrMapOvr>
  <p:transition>
    <p:pull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2362200"/>
          </a:xfrm>
        </p:spPr>
        <p:txBody>
          <a:bodyPr>
            <a:normAutofit/>
          </a:bodyPr>
          <a:lstStyle/>
          <a:p>
            <a:pPr algn="ctr"/>
            <a:r>
              <a:rPr lang="en-US" dirty="0" smtClean="0">
                <a:latin typeface="Times New Roman" pitchFamily="18" charset="0"/>
                <a:cs typeface="Times New Roman" pitchFamily="18" charset="0"/>
              </a:rPr>
              <a:t>Measuring the Initiative of Business Processing Reengineering in 3Com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029200"/>
          </a:xfrm>
        </p:spPr>
        <p:txBody>
          <a:bodyPr/>
          <a:lstStyle/>
          <a:p>
            <a:r>
              <a:rPr lang="en-US" dirty="0" smtClean="0">
                <a:latin typeface="Times New Roman" pitchFamily="18" charset="0"/>
                <a:cs typeface="Times New Roman" pitchFamily="18" charset="0"/>
              </a:rPr>
              <a:t>The initiative of BPR with regard to business performance in 3Com can be measured through:</a:t>
            </a:r>
          </a:p>
          <a:p>
            <a:r>
              <a:rPr lang="en-US" dirty="0" smtClean="0">
                <a:latin typeface="Times New Roman" pitchFamily="18" charset="0"/>
                <a:cs typeface="Times New Roman" pitchFamily="18" charset="0"/>
              </a:rPr>
              <a:t>Improved productivity</a:t>
            </a:r>
          </a:p>
          <a:p>
            <a:r>
              <a:rPr lang="en-US" dirty="0" smtClean="0">
                <a:latin typeface="Times New Roman" pitchFamily="18" charset="0"/>
                <a:cs typeface="Times New Roman" pitchFamily="18" charset="0"/>
              </a:rPr>
              <a:t>Comprehensive exploitation of business resources</a:t>
            </a:r>
          </a:p>
          <a:p>
            <a:r>
              <a:rPr lang="en-US" dirty="0" smtClean="0">
                <a:latin typeface="Times New Roman" pitchFamily="18" charset="0"/>
                <a:cs typeface="Times New Roman" pitchFamily="18" charset="0"/>
              </a:rPr>
              <a:t>Improved profit margin </a:t>
            </a:r>
          </a:p>
          <a:p>
            <a:r>
              <a:rPr lang="en-US" dirty="0" smtClean="0">
                <a:latin typeface="Times New Roman" pitchFamily="18" charset="0"/>
                <a:cs typeface="Times New Roman" pitchFamily="18" charset="0"/>
              </a:rPr>
              <a:t>Customer service satisfactory</a:t>
            </a:r>
          </a:p>
          <a:p>
            <a:r>
              <a:rPr lang="en-US" dirty="0" smtClean="0">
                <a:latin typeface="Times New Roman" pitchFamily="18" charset="0"/>
                <a:cs typeface="Times New Roman" pitchFamily="18" charset="0"/>
              </a:rPr>
              <a:t>Reduction or elimination of wastes</a:t>
            </a:r>
          </a:p>
          <a:p>
            <a:endParaRPr lang="en-US" dirty="0">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itchFamily="18" charset="0"/>
                <a:cs typeface="Times New Roman" pitchFamily="18" charset="0"/>
              </a:rPr>
              <a:t>References</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endParaRPr lang="en-US" b="1" dirty="0" smtClean="0"/>
          </a:p>
          <a:p>
            <a:r>
              <a:rPr lang="en-US" dirty="0" smtClean="0">
                <a:latin typeface="Times New Roman" pitchFamily="18" charset="0"/>
                <a:cs typeface="Times New Roman" pitchFamily="18" charset="0"/>
              </a:rPr>
              <a:t>Cole, R. E. (2000, September 18). </a:t>
            </a:r>
            <a:r>
              <a:rPr lang="en-US" i="1" dirty="0" smtClean="0">
                <a:latin typeface="Times New Roman" pitchFamily="18" charset="0"/>
                <a:cs typeface="Times New Roman" pitchFamily="18" charset="0"/>
              </a:rPr>
              <a:t>From Continuous Improvement to Continuous Innovation.</a:t>
            </a:r>
            <a:r>
              <a:rPr lang="en-US" dirty="0" smtClean="0">
                <a:latin typeface="Times New Roman" pitchFamily="18" charset="0"/>
                <a:cs typeface="Times New Roman" pitchFamily="18" charset="0"/>
              </a:rPr>
              <a:t> Retrieved March 7, 2018, from ASQ: http://asq.org/pub/qmj/past/vol8_issue4/cole.html</a:t>
            </a:r>
          </a:p>
          <a:p>
            <a:r>
              <a:rPr lang="en-US" dirty="0" smtClean="0">
                <a:latin typeface="Times New Roman" pitchFamily="18" charset="0"/>
                <a:cs typeface="Times New Roman" pitchFamily="18" charset="0"/>
              </a:rPr>
              <a:t>Shields, P. (2017, March 18). </a:t>
            </a:r>
            <a:r>
              <a:rPr lang="en-US" i="1" dirty="0" smtClean="0">
                <a:latin typeface="Times New Roman" pitchFamily="18" charset="0"/>
                <a:cs typeface="Times New Roman" pitchFamily="18" charset="0"/>
              </a:rPr>
              <a:t>What is Continuous Process Improvement?</a:t>
            </a:r>
            <a:r>
              <a:rPr lang="en-US" dirty="0" smtClean="0">
                <a:latin typeface="Times New Roman" pitchFamily="18" charset="0"/>
                <a:cs typeface="Times New Roman" pitchFamily="18" charset="0"/>
              </a:rPr>
              <a:t> Retrieved March 7, 2018, from Business Port : http://www.businessport.net/continuous-process-improvement-explained/</a:t>
            </a:r>
          </a:p>
          <a:p>
            <a:r>
              <a:rPr lang="en-US" dirty="0" smtClean="0">
                <a:latin typeface="Times New Roman" pitchFamily="18" charset="0"/>
                <a:cs typeface="Times New Roman" pitchFamily="18" charset="0"/>
              </a:rPr>
              <a:t> </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290</TotalTime>
  <Words>804</Words>
  <Application>Microsoft Office PowerPoint</Application>
  <PresentationFormat>On-screen Show (4:3)</PresentationFormat>
  <Paragraphs>82</Paragraphs>
  <Slides>13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Constantia</vt:lpstr>
      <vt:lpstr>Times New Roman</vt:lpstr>
      <vt:lpstr>Wingdings</vt:lpstr>
      <vt:lpstr>Wingdings 2</vt:lpstr>
      <vt:lpstr>Flow</vt:lpstr>
      <vt:lpstr>How to Improve Performance in 3com Business </vt:lpstr>
      <vt:lpstr>Continuous Process Improvement Application in 3Com</vt:lpstr>
      <vt:lpstr>Cont’</vt:lpstr>
      <vt:lpstr>Cont’</vt:lpstr>
      <vt:lpstr>Cont’</vt:lpstr>
      <vt:lpstr>Business Process Reengineering Application in 3Com</vt:lpstr>
      <vt:lpstr>Cont’</vt:lpstr>
      <vt:lpstr>Impact of data evolution on the CPI and BPR Systems in 3Com</vt:lpstr>
      <vt:lpstr>Cont’</vt:lpstr>
      <vt:lpstr>Measuring the initiative of Continuous Processing improvement in 3Com</vt:lpstr>
      <vt:lpstr>Cont’</vt:lpstr>
      <vt:lpstr>Measuring the Initiative of Business Processing Reengineering in 3Com</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continuous process improvement</dc:title>
  <dc:creator>User</dc:creator>
  <cp:lastModifiedBy>Nick Fx</cp:lastModifiedBy>
  <cp:revision>15</cp:revision>
  <dcterms:created xsi:type="dcterms:W3CDTF">2018-03-07T02:41:39Z</dcterms:created>
  <dcterms:modified xsi:type="dcterms:W3CDTF">2018-03-07T16:39:39Z</dcterms:modified>
</cp:coreProperties>
</file>